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6" r:id="rId2"/>
  </p:sldMasterIdLst>
  <p:sldIdLst>
    <p:sldId id="262" r:id="rId3"/>
    <p:sldId id="256" r:id="rId4"/>
    <p:sldId id="257" r:id="rId5"/>
    <p:sldId id="259" r:id="rId6"/>
    <p:sldId id="269" r:id="rId7"/>
    <p:sldId id="271" r:id="rId8"/>
    <p:sldId id="265" r:id="rId9"/>
    <p:sldId id="260" r:id="rId10"/>
    <p:sldId id="263" r:id="rId11"/>
    <p:sldId id="264" r:id="rId12"/>
    <p:sldId id="266" r:id="rId13"/>
    <p:sldId id="267" r:id="rId14"/>
    <p:sldId id="268" r:id="rId15"/>
    <p:sldId id="270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924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95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776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466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896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561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964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872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72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19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453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950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772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9632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96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420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7748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448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047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93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54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18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61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80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60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72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54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DE1248-742D-412F-912A-F2EF3665F769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F06D9-CC37-45DF-B326-51F26E7FB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974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0C65743-D8FF-4B75-9280-F140A0C2A423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F8234CB-CFEA-4B5A-8767-4A51F886015A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34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55F4-1FCA-47EE-E09E-B55364BDC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87400" y="4114798"/>
            <a:ext cx="9210040" cy="4238777"/>
          </a:xfrm>
        </p:spPr>
        <p:txBody>
          <a:bodyPr/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Deblurring and  Super-Resolution using Deep Learning</a:t>
            </a:r>
            <a:br>
              <a:rPr lang="en-IN" sz="1800" b="1" dirty="0">
                <a:solidFill>
                  <a:srgbClr val="365F9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10149-3D8C-58B4-FE8F-B4123F55F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120" y="6045199"/>
            <a:ext cx="1579880" cy="377977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JOSEPH J VALAVI</a:t>
            </a:r>
          </a:p>
        </p:txBody>
      </p:sp>
    </p:spTree>
    <p:extLst>
      <p:ext uri="{BB962C8B-B14F-4D97-AF65-F5344CB8AC3E}">
        <p14:creationId xmlns:p14="http://schemas.microsoft.com/office/powerpoint/2010/main" val="167067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13D8-9D71-7BA8-C7B3-61735FD8B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18" y="1365923"/>
            <a:ext cx="9724733" cy="4897119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AAD78C-2F6C-1EC0-3140-FD6C23955800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u="sng" dirty="0"/>
              <a:t>MODULES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1DCB4C-F9F3-A478-C9FD-29BA3CAB1B1F}"/>
              </a:ext>
            </a:extLst>
          </p:cNvPr>
          <p:cNvSpPr txBox="1">
            <a:spLocks/>
          </p:cNvSpPr>
          <p:nvPr/>
        </p:nvSpPr>
        <p:spPr>
          <a:xfrm>
            <a:off x="714213" y="1716741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IN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IMAGE DEBLURRING MODULE</a:t>
            </a:r>
          </a:p>
          <a:p>
            <a:r>
              <a:rPr lang="en-IN" dirty="0"/>
              <a:t>An Auto encoder for image deblurring.</a:t>
            </a:r>
          </a:p>
          <a:p>
            <a:pPr marL="0" indent="0">
              <a:buNone/>
            </a:pPr>
            <a:r>
              <a:rPr lang="en-IN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IMAGE SUPER RESOLUTION </a:t>
            </a:r>
          </a:p>
          <a:p>
            <a:r>
              <a:rPr lang="en-IN" dirty="0"/>
              <a:t>Convolution neural network (SRCNN )for image super resolution.</a:t>
            </a:r>
          </a:p>
          <a:p>
            <a:pPr marL="0" indent="0">
              <a:buNone/>
            </a:pPr>
            <a:r>
              <a:rPr lang="en-IN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USER INTERFACE</a:t>
            </a:r>
          </a:p>
          <a:p>
            <a:r>
              <a:rPr lang="en-IN" dirty="0"/>
              <a:t>Web app using </a:t>
            </a:r>
            <a:r>
              <a:rPr lang="en-IN" dirty="0" err="1"/>
              <a:t>streamlit</a:t>
            </a:r>
            <a:r>
              <a:rPr lang="en-IN" dirty="0"/>
              <a:t>  for </a:t>
            </a:r>
            <a:r>
              <a:rPr lang="en-IN" dirty="0" err="1"/>
              <a:t>inputing</a:t>
            </a:r>
            <a:r>
              <a:rPr lang="en-IN" dirty="0"/>
              <a:t> and processing  the blurred or low resolution images.</a:t>
            </a:r>
          </a:p>
        </p:txBody>
      </p:sp>
    </p:spTree>
    <p:extLst>
      <p:ext uri="{BB962C8B-B14F-4D97-AF65-F5344CB8AC3E}">
        <p14:creationId xmlns:p14="http://schemas.microsoft.com/office/powerpoint/2010/main" val="262961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3E7D-4436-719E-1060-1145EA24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91758"/>
            <a:ext cx="9404723" cy="1400530"/>
          </a:xfrm>
        </p:spPr>
        <p:txBody>
          <a:bodyPr/>
          <a:lstStyle/>
          <a:p>
            <a:r>
              <a:rPr lang="en-IN" b="1" u="sng" dirty="0">
                <a:solidFill>
                  <a:schemeClr val="accent5"/>
                </a:solidFill>
              </a:rPr>
              <a:t>INPUT AND OUTPUT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6D8D6-3552-CF34-A8FB-50497C8DF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01" y="1209040"/>
            <a:ext cx="9521533" cy="548640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</a:t>
            </a:r>
          </a:p>
          <a:p>
            <a:r>
              <a:rPr lang="en-IN" dirty="0"/>
              <a:t>Deblurred low resolution image</a:t>
            </a:r>
          </a:p>
          <a:p>
            <a:pPr marL="0" indent="0">
              <a:buNone/>
            </a:pPr>
            <a:r>
              <a:rPr lang="en-IN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OUTPUT</a:t>
            </a:r>
          </a:p>
          <a:p>
            <a:r>
              <a:rPr lang="en-IN" dirty="0"/>
              <a:t>Deblurred high resolution image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TOOLS AND FRAME WORKS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Google </a:t>
            </a:r>
            <a:r>
              <a:rPr lang="en-IN" dirty="0" err="1"/>
              <a:t>colab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Spyder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err="1"/>
              <a:t>Streamlit</a:t>
            </a:r>
            <a:r>
              <a:rPr lang="en-IN" dirty="0"/>
              <a:t> API</a:t>
            </a:r>
          </a:p>
          <a:p>
            <a:pPr marL="0" indent="0">
              <a:buNone/>
            </a:pPr>
            <a:r>
              <a:rPr lang="en-IN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PROGRAMING LANGUAGE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Python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err="1"/>
              <a:t>Html,css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AC7F5-4CF2-A3A1-358D-8CA08D38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67" y="1209040"/>
            <a:ext cx="2082907" cy="2121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3EB50-E557-C4C8-392B-6468A7DE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422" y="1209040"/>
            <a:ext cx="2082964" cy="2121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E1657E-9D67-5C47-91F3-215DA1E06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885" y="1209040"/>
            <a:ext cx="2111234" cy="21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8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7736-7620-8EA1-5EA1-C2821660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402"/>
          </a:xfrm>
        </p:spPr>
        <p:txBody>
          <a:bodyPr/>
          <a:lstStyle/>
          <a:p>
            <a:r>
              <a:rPr lang="en-IN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72A2E-1D2D-B2A0-010C-A079CCF2F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168400"/>
            <a:ext cx="9765373" cy="5079999"/>
          </a:xfrm>
        </p:spPr>
        <p:txBody>
          <a:bodyPr/>
          <a:lstStyle/>
          <a:p>
            <a:r>
              <a:rPr lang="en-IN" b="1" u="sng" dirty="0"/>
              <a:t>DATASET FOR IMAGE DEBLURING MODEL</a:t>
            </a:r>
          </a:p>
          <a:p>
            <a:pPr marL="0" indent="0">
              <a:buNone/>
            </a:pPr>
            <a:r>
              <a:rPr lang="en-IN" b="1" dirty="0"/>
              <a:t>Dataset consists of 2 set images which are blurred images and deblurred images.</a:t>
            </a:r>
          </a:p>
          <a:p>
            <a:pPr marL="0" indent="0">
              <a:buNone/>
            </a:pPr>
            <a:r>
              <a:rPr lang="en-IN" b="1" dirty="0"/>
              <a:t>Data set consists of 350 images for each set.</a:t>
            </a:r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EF06C-A109-74F6-94B8-C22615668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040380"/>
            <a:ext cx="4094479" cy="307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F2533-1E5E-640C-99FE-90499626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60" y="3040380"/>
            <a:ext cx="4317999" cy="31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52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CBEB-D687-EABD-0F72-712AB447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03922"/>
          </a:xfrm>
        </p:spPr>
        <p:txBody>
          <a:bodyPr/>
          <a:lstStyle/>
          <a:p>
            <a:r>
              <a:rPr lang="en-IN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3C6D5-8674-2DB8-F1C3-746C4F5A7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9520"/>
            <a:ext cx="11236960" cy="531368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DATA SET OF IMAGE SUPER RESOLUTION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It consists of 2 set of images high resolution and low resolution images 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b="1" dirty="0"/>
              <a:t>Each set consists of 850  images each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9AAD2-A84B-2C81-7B57-637D78EDF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5" y="2817365"/>
            <a:ext cx="3039875" cy="3039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FE192-09F2-3374-FFF5-163BA271A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10" y="2817365"/>
            <a:ext cx="3039875" cy="30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8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9ABE-FDBF-47A3-9C4E-D696E01D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791" y="3043518"/>
            <a:ext cx="9404723" cy="1400530"/>
          </a:xfrm>
        </p:spPr>
        <p:txBody>
          <a:bodyPr/>
          <a:lstStyle/>
          <a:p>
            <a:r>
              <a:rPr lang="en-IN" sz="6000" b="1" i="1" dirty="0">
                <a:latin typeface="Arial Black" panose="020B0A04020102020204" pitchFamily="34" charset="0"/>
              </a:rPr>
              <a:t>THANK YOU</a:t>
            </a:r>
            <a:br>
              <a:rPr lang="en-IN" b="1" dirty="0"/>
            </a:b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7416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4E9D-BEF0-23B5-5C02-C981BAA0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03E8A-3849-F35C-60B3-CB78EF6A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30092-BFF1-761A-2308-6B49DB3A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17" y="1428501"/>
            <a:ext cx="5454930" cy="48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0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DF1B-4EF1-6FC6-3CD7-C0885907A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" y="243499"/>
            <a:ext cx="8606292" cy="110778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E42A9-9E70-4BBE-9D1D-12A43A013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60" y="1554480"/>
            <a:ext cx="11064239" cy="514096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cap="none" spc="-5" dirty="0">
                <a:solidFill>
                  <a:schemeClr val="tx1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1" cap="none" spc="-5" dirty="0">
                <a:solidFill>
                  <a:schemeClr val="tx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lur is an unsharp image area caused by camera or subject movement, inaccurate focusing, or the use of an aperture that gives shallow depth of field.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cap="none" spc="-5" dirty="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It is also considered as a random noise.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cap="none" spc="-5" dirty="0">
                <a:solidFill>
                  <a:schemeClr val="tx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causes the resolution of the picture to reduce making the outline and the features of the image unclear.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cap="none" spc="-5" dirty="0">
                <a:solidFill>
                  <a:schemeClr val="tx1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cap="none" spc="-5" dirty="0">
                <a:solidFill>
                  <a:schemeClr val="tx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eep learning</a:t>
            </a:r>
            <a:r>
              <a:rPr lang="en-US" b="1" cap="none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none" spc="-5" dirty="0">
                <a:solidFill>
                  <a:schemeClr val="tx1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be applied to enhance the image for deblurring the image and upscaling the resolution for capturing the features of the image.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cap="none" spc="-5" dirty="0">
                <a:solidFill>
                  <a:schemeClr val="tx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 encoders are used for deblurring  the image and super resolution convolutional network(SRCNN) is used for upscaling the image resolution.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b="1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2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1164-A729-E7DB-83EC-3641A493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91758"/>
            <a:ext cx="9404723" cy="43120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E657AB-17D8-3898-5744-7602200A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1666240"/>
            <a:ext cx="10546080" cy="45821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Image deblurring                                                     image super resolution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485E196-FB06-3E37-3869-C22AE1CC4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5494"/>
            <a:ext cx="4579708" cy="27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B082965-3D7C-63CB-7295-5F836204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137" y="1666240"/>
            <a:ext cx="6728703" cy="340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25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5A20-251A-48C8-A83A-91E34C37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RELEVANCE OF THE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4F0C-18D1-6B40-A5FB-FBC395CE2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71600"/>
            <a:ext cx="11170950" cy="5033682"/>
          </a:xfrm>
        </p:spPr>
        <p:txBody>
          <a:bodyPr>
            <a:noAutofit/>
          </a:bodyPr>
          <a:lstStyle/>
          <a:p>
            <a:r>
              <a:rPr lang="en-US" sz="2400" b="1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Image deblurring is a process, which is used to make pictures sharp and useful.</a:t>
            </a:r>
          </a:p>
          <a:p>
            <a:r>
              <a:rPr lang="en-US" sz="2400" b="1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Image deblurring have wide applications from consumer photography, e.g., remove motion blur due to camera shake, to radar imaging and satellite imaging.</a:t>
            </a:r>
          </a:p>
          <a:p>
            <a:r>
              <a:rPr lang="en-IN" sz="2400" b="1" dirty="0">
                <a:solidFill>
                  <a:schemeClr val="tx1">
                    <a:lumMod val="95000"/>
                  </a:schemeClr>
                </a:solidFill>
              </a:rPr>
              <a:t>In the medical field this super resolution and deblurring of endoscopic images ,MRI  scan images and used in various  </a:t>
            </a:r>
            <a:r>
              <a:rPr lang="en-IN" sz="2400" b="1" dirty="0"/>
              <a:t>medical imaging process</a:t>
            </a:r>
            <a:r>
              <a:rPr lang="en-IN" sz="2400" b="1" dirty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IN" sz="2400" b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400" b="1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The need for high resolution is common in computer vision applications for better performance in pattern recognition and analysis of images</a:t>
            </a:r>
            <a:endParaRPr lang="en-IN" sz="2400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4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4DB1-5FB0-7C95-9865-BC84B7A8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7762"/>
          </a:xfrm>
        </p:spPr>
        <p:txBody>
          <a:bodyPr/>
          <a:lstStyle/>
          <a:p>
            <a:r>
              <a:rPr lang="en-IN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EXISTING SYSTEM</a:t>
            </a:r>
            <a:br>
              <a:rPr lang="en-IN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IN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IN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IN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08B1E-2477-F042-DEC7-E5BB9645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148080"/>
            <a:ext cx="11230929" cy="5257202"/>
          </a:xfrm>
        </p:spPr>
        <p:txBody>
          <a:bodyPr/>
          <a:lstStyle/>
          <a:p>
            <a:r>
              <a:rPr lang="en-IN" dirty="0"/>
              <a:t>The existing system uses the image processing filters and methods to   remove the noise present in image.</a:t>
            </a:r>
          </a:p>
          <a:p>
            <a:r>
              <a:rPr lang="en-IN" dirty="0"/>
              <a:t>This method of removing blur noise  has least performance.</a:t>
            </a:r>
          </a:p>
          <a:p>
            <a:r>
              <a:rPr lang="en-IN" dirty="0"/>
              <a:t>Super resolution is not achieved by this convectional method.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	</a:t>
            </a:r>
            <a:r>
              <a:rPr lang="en-IN" sz="4000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PROPOSED SYSTEM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dirty="0"/>
              <a:t>The proposed system is deep learning model for image deblurring and super resolution 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IN" dirty="0"/>
              <a:t>Which learns from the data and has improved performance than using image processing 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IN" dirty="0"/>
              <a:t>Tools.</a:t>
            </a:r>
          </a:p>
          <a:p>
            <a:pPr marL="0" indent="0">
              <a:buClr>
                <a:schemeClr val="accent1"/>
              </a:buCl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133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32CC-AA01-FE2C-0F61-E982B7C5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7598"/>
            <a:ext cx="9329474" cy="888402"/>
          </a:xfrm>
        </p:spPr>
        <p:txBody>
          <a:bodyPr/>
          <a:lstStyle/>
          <a:p>
            <a:r>
              <a:rPr lang="en-IN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DESCRIPTION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71AA-E05F-5346-1EB6-756065723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16000"/>
            <a:ext cx="11643360" cy="5714402"/>
          </a:xfrm>
        </p:spPr>
        <p:txBody>
          <a:bodyPr/>
          <a:lstStyle/>
          <a:p>
            <a:r>
              <a:rPr lang="en-US" b="1" dirty="0"/>
              <a:t>Image deblurring is a recovering process that recovers a sharp latent image from a blurred image, which is caused by camera shake or object motion. It has widely attracted attention in image processing and computer vision fields.</a:t>
            </a:r>
          </a:p>
          <a:p>
            <a:r>
              <a:rPr lang="en-US" b="1" dirty="0"/>
              <a:t>Deep learning techniques are used for image restoration purpose ,auto encoders for image deblurring and convolutional neural networks for image super resolution.</a:t>
            </a:r>
          </a:p>
          <a:p>
            <a:r>
              <a:rPr lang="en-US" b="1" dirty="0"/>
              <a:t>By increasing the image resolution the patterns and features of the images is more accurately extracted.</a:t>
            </a:r>
          </a:p>
          <a:p>
            <a:r>
              <a:rPr lang="en-US" b="1" dirty="0"/>
              <a:t>This image restoration technique is widely used in satellite images , medical imaging, remote sensing ,and photographic applications.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Blurred input image    		 deblurred low resolution image                        super resolution image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6A00A-937D-C412-B627-C9DEEB55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45" y="4673192"/>
            <a:ext cx="2082907" cy="2121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9CCDDF-2243-ACC7-1114-602CA340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98" y="4609393"/>
            <a:ext cx="2082964" cy="2121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88683-E782-3307-D2E9-36376C40C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045" y="4736991"/>
            <a:ext cx="2111234" cy="21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7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F403-01A2-44D5-521D-E4F41EE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0411-FD55-9FEB-A573-D7BBA9264271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901557-D19D-543D-5E57-555B37CA1A35}"/>
              </a:ext>
            </a:extLst>
          </p:cNvPr>
          <p:cNvSpPr/>
          <p:nvPr/>
        </p:nvSpPr>
        <p:spPr>
          <a:xfrm>
            <a:off x="1920240" y="2387600"/>
            <a:ext cx="1747520" cy="116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Blurred  input image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9CAB43-7CA3-1095-4E26-AB2141C6A0DB}"/>
              </a:ext>
            </a:extLst>
          </p:cNvPr>
          <p:cNvSpPr/>
          <p:nvPr/>
        </p:nvSpPr>
        <p:spPr>
          <a:xfrm>
            <a:off x="4307840" y="2433320"/>
            <a:ext cx="192024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Image deblurring </a:t>
            </a:r>
          </a:p>
          <a:p>
            <a:pPr algn="ctr"/>
            <a:r>
              <a:rPr lang="en-IN" dirty="0"/>
              <a:t>Auto Encoder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92FE78-B907-AD34-F213-CDCF525B1A78}"/>
              </a:ext>
            </a:extLst>
          </p:cNvPr>
          <p:cNvSpPr/>
          <p:nvPr/>
        </p:nvSpPr>
        <p:spPr>
          <a:xfrm>
            <a:off x="6969760" y="2433320"/>
            <a:ext cx="2164080" cy="1122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Deblurred Low resolution output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4FAE4C-F6E3-6F63-34B2-265429BE6BB6}"/>
              </a:ext>
            </a:extLst>
          </p:cNvPr>
          <p:cNvSpPr/>
          <p:nvPr/>
        </p:nvSpPr>
        <p:spPr>
          <a:xfrm>
            <a:off x="7162800" y="4439920"/>
            <a:ext cx="1971040" cy="1122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SRCNN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4B487A-319C-C51F-529F-7C633FBEDF25}"/>
              </a:ext>
            </a:extLst>
          </p:cNvPr>
          <p:cNvSpPr/>
          <p:nvPr/>
        </p:nvSpPr>
        <p:spPr>
          <a:xfrm>
            <a:off x="4034327" y="4439920"/>
            <a:ext cx="2174240" cy="1209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High Resolution output image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683D744-195F-BF7E-348A-330783A8DCF1}"/>
              </a:ext>
            </a:extLst>
          </p:cNvPr>
          <p:cNvSpPr/>
          <p:nvPr/>
        </p:nvSpPr>
        <p:spPr>
          <a:xfrm>
            <a:off x="3667760" y="2885440"/>
            <a:ext cx="640080" cy="345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570D266-9C1F-8C79-9E24-70C83DA5D8E6}"/>
              </a:ext>
            </a:extLst>
          </p:cNvPr>
          <p:cNvSpPr/>
          <p:nvPr/>
        </p:nvSpPr>
        <p:spPr>
          <a:xfrm>
            <a:off x="6228080" y="2885440"/>
            <a:ext cx="741680" cy="345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9F82938-9C12-E516-B230-53DC17EEF753}"/>
              </a:ext>
            </a:extLst>
          </p:cNvPr>
          <p:cNvSpPr/>
          <p:nvPr/>
        </p:nvSpPr>
        <p:spPr>
          <a:xfrm>
            <a:off x="8128000" y="3556000"/>
            <a:ext cx="396242" cy="88392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A536E61-E2A9-38BA-8C35-1DD7C5D34C55}"/>
              </a:ext>
            </a:extLst>
          </p:cNvPr>
          <p:cNvSpPr/>
          <p:nvPr/>
        </p:nvSpPr>
        <p:spPr>
          <a:xfrm>
            <a:off x="6208567" y="4947920"/>
            <a:ext cx="934720" cy="34544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3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3E7D-4436-719E-1060-1145EA24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51" y="147918"/>
            <a:ext cx="9404723" cy="847762"/>
          </a:xfrm>
        </p:spPr>
        <p:txBody>
          <a:bodyPr/>
          <a:lstStyle/>
          <a:p>
            <a:r>
              <a:rPr lang="en-IN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6D8D6-3552-CF34-A8FB-50497C8DF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868680"/>
            <a:ext cx="11805920" cy="5841402"/>
          </a:xfrm>
        </p:spPr>
        <p:txBody>
          <a:bodyPr/>
          <a:lstStyle/>
          <a:p>
            <a:r>
              <a:rPr lang="en-IN" b="1" u="sng" dirty="0"/>
              <a:t>IMAGE DEBLURRING AUTO ENCODER</a:t>
            </a:r>
          </a:p>
          <a:p>
            <a:endParaRPr lang="en-IN" b="1" u="sng" dirty="0"/>
          </a:p>
          <a:p>
            <a:endParaRPr lang="en-IN" b="1" u="sng" dirty="0"/>
          </a:p>
          <a:p>
            <a:endParaRPr lang="en-IN" b="1" u="sng" dirty="0"/>
          </a:p>
          <a:p>
            <a:endParaRPr lang="en-IN" b="1" u="sng" dirty="0"/>
          </a:p>
          <a:p>
            <a:endParaRPr lang="en-IN" b="1" u="sng" dirty="0"/>
          </a:p>
          <a:p>
            <a:endParaRPr lang="en-IN" b="1" u="sng" dirty="0"/>
          </a:p>
          <a:p>
            <a:endParaRPr lang="en-IN" b="1" u="sng" dirty="0"/>
          </a:p>
          <a:p>
            <a:r>
              <a:rPr lang="en-IN" b="1" dirty="0"/>
              <a:t>Auto encoder is uses for image deblurring, which takes blurred image as input and  gives a deblurred image .</a:t>
            </a:r>
          </a:p>
          <a:p>
            <a:r>
              <a:rPr lang="en-US" b="1" i="0" dirty="0">
                <a:effectLst/>
                <a:latin typeface="+mn-lt"/>
              </a:rPr>
              <a:t>The </a:t>
            </a:r>
            <a:r>
              <a:rPr lang="en-US" b="1" i="1" dirty="0">
                <a:effectLst/>
                <a:latin typeface="+mn-lt"/>
              </a:rPr>
              <a:t>encoder</a:t>
            </a:r>
            <a:r>
              <a:rPr lang="en-US" b="1" i="0" dirty="0">
                <a:effectLst/>
                <a:latin typeface="+mn-lt"/>
              </a:rPr>
              <a:t> takes the input, processes it, extracts features, and then stores the data in the </a:t>
            </a:r>
            <a:r>
              <a:rPr lang="en-US" b="1" i="1" dirty="0">
                <a:effectLst/>
                <a:latin typeface="+mn-lt"/>
              </a:rPr>
              <a:t>hidden layer</a:t>
            </a:r>
            <a:r>
              <a:rPr lang="en-US" b="1" i="0" dirty="0">
                <a:effectLst/>
                <a:latin typeface="+mn-lt"/>
              </a:rPr>
              <a:t>. A </a:t>
            </a:r>
            <a:r>
              <a:rPr lang="en-US" b="1" i="1" dirty="0">
                <a:effectLst/>
                <a:latin typeface="+mn-lt"/>
              </a:rPr>
              <a:t>decoder</a:t>
            </a:r>
            <a:r>
              <a:rPr lang="en-US" b="1" i="0" dirty="0">
                <a:effectLst/>
                <a:latin typeface="+mn-lt"/>
              </a:rPr>
              <a:t> does the opposite of what an encoder does. It takes the data from the hidden layer and then </a:t>
            </a:r>
            <a:r>
              <a:rPr lang="en-US" b="1" i="1" dirty="0">
                <a:effectLst/>
                <a:latin typeface="+mn-lt"/>
              </a:rPr>
              <a:t>recreates</a:t>
            </a:r>
            <a:r>
              <a:rPr lang="en-US" b="1" i="0" dirty="0">
                <a:effectLst/>
                <a:latin typeface="+mn-lt"/>
              </a:rPr>
              <a:t> an image using the same.</a:t>
            </a:r>
            <a:endParaRPr lang="en-IN" b="1" dirty="0">
              <a:latin typeface="+mn-lt"/>
            </a:endParaRPr>
          </a:p>
          <a:p>
            <a:endParaRPr lang="en-IN" b="1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2" descr="Autoencoders | Enhancing Image Resolution">
            <a:extLst>
              <a:ext uri="{FF2B5EF4-FFF2-40B4-BE49-F238E27FC236}">
                <a16:creationId xmlns:a16="http://schemas.microsoft.com/office/drawing/2014/main" id="{D0E310FE-2C29-B101-2F2D-9599CCA44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1326872"/>
            <a:ext cx="6837680" cy="267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48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6713-7046-84D6-9801-36AC2C1E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71" y="137758"/>
            <a:ext cx="11109009" cy="664882"/>
          </a:xfrm>
        </p:spPr>
        <p:txBody>
          <a:bodyPr/>
          <a:lstStyle/>
          <a:p>
            <a:r>
              <a:rPr lang="en-IN" b="1" u="sng" dirty="0"/>
              <a:t>Image super resolution model (SRCNN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7926C-4530-51F7-4273-6D3DD6642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" y="1869440"/>
            <a:ext cx="11759248" cy="5100320"/>
          </a:xfrm>
        </p:spPr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b="1" dirty="0">
                <a:latin typeface="+mn-lt"/>
              </a:rPr>
              <a:t>The </a:t>
            </a:r>
            <a:r>
              <a:rPr lang="en-US" b="1" i="0" dirty="0">
                <a:effectLst/>
                <a:latin typeface="+mn-lt"/>
              </a:rPr>
              <a:t>Super resolution is the process of upscaling and or improving the details within an image.</a:t>
            </a:r>
          </a:p>
          <a:p>
            <a:r>
              <a:rPr lang="en-US" b="1" i="0" dirty="0">
                <a:effectLst/>
                <a:latin typeface="+mn-lt"/>
              </a:rPr>
              <a:t>a low resolution image is taken as an input and the same image is upscaled to a higher resolution.</a:t>
            </a: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PATCH EXTRACTION AND REPRESENTATION</a:t>
            </a:r>
            <a:r>
              <a:rPr lang="en-US" b="1" dirty="0"/>
              <a:t>: This operation extracts (overlapping) patches from the low-resolution image and represents each patch as a high-dimensional vector.</a:t>
            </a: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NON-LINEAR MAPPING</a:t>
            </a:r>
            <a:r>
              <a:rPr lang="en-US" b="1" dirty="0"/>
              <a:t>: This operation nonlinearly maps each high-dimensional vector onto another high-dimensional vector.</a:t>
            </a: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RECONSTRUCTION</a:t>
            </a:r>
            <a:r>
              <a:rPr lang="en-US" dirty="0"/>
              <a:t>: </a:t>
            </a:r>
            <a:r>
              <a:rPr lang="en-US" b="1" dirty="0"/>
              <a:t>This operation aggregates the above high-resolution </a:t>
            </a:r>
            <a:r>
              <a:rPr lang="en-US" b="1" dirty="0" err="1"/>
              <a:t>patchwise</a:t>
            </a:r>
            <a:r>
              <a:rPr lang="en-US" b="1" dirty="0"/>
              <a:t> representations to generate the final high-resolution image.</a:t>
            </a:r>
            <a:endParaRPr lang="en-US" b="1" i="0" dirty="0">
              <a:effectLst/>
              <a:latin typeface="+mn-lt"/>
            </a:endParaRPr>
          </a:p>
          <a:p>
            <a:pPr marL="0" indent="0">
              <a:buNone/>
            </a:pPr>
            <a:endParaRPr lang="en-IN" b="1" dirty="0">
              <a:latin typeface="+mn-lt"/>
            </a:endParaRPr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6218D7-2437-BEDC-50B6-D6E44104D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90" y="802640"/>
            <a:ext cx="6574790" cy="266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756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734</TotalTime>
  <Words>740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Arial</vt:lpstr>
      <vt:lpstr>Arial Black</vt:lpstr>
      <vt:lpstr>Cambria</vt:lpstr>
      <vt:lpstr>Century Gothic</vt:lpstr>
      <vt:lpstr>Georgia</vt:lpstr>
      <vt:lpstr>Roboto</vt:lpstr>
      <vt:lpstr>Tw Cen MT</vt:lpstr>
      <vt:lpstr>Tw Cen MT Condensed</vt:lpstr>
      <vt:lpstr>Wingdings</vt:lpstr>
      <vt:lpstr>Wingdings 3</vt:lpstr>
      <vt:lpstr>Ion</vt:lpstr>
      <vt:lpstr>Integral</vt:lpstr>
      <vt:lpstr>Image Deblurring and  Super-Resolution using Deep Learning </vt:lpstr>
      <vt:lpstr>INTRODUCTION</vt:lpstr>
      <vt:lpstr>PowerPoint Presentation</vt:lpstr>
      <vt:lpstr>RELEVANCE OF THE TOPIC</vt:lpstr>
      <vt:lpstr>EXISTING SYSTEM    </vt:lpstr>
      <vt:lpstr>DESCRIPTION OF THE PROJECT</vt:lpstr>
      <vt:lpstr>SYSTEM DESIGN</vt:lpstr>
      <vt:lpstr>ARCHITECTURE</vt:lpstr>
      <vt:lpstr>Image super resolution model (SRCNN)</vt:lpstr>
      <vt:lpstr>PowerPoint Presentation</vt:lpstr>
      <vt:lpstr>INPUT AND OUTPUT </vt:lpstr>
      <vt:lpstr>DATASETS</vt:lpstr>
      <vt:lpstr>DATASETS</vt:lpstr>
      <vt:lpstr>THANK YOU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joseph j valavi</dc:creator>
  <cp:lastModifiedBy>joseph j valavi</cp:lastModifiedBy>
  <cp:revision>64</cp:revision>
  <dcterms:created xsi:type="dcterms:W3CDTF">2022-05-16T14:36:31Z</dcterms:created>
  <dcterms:modified xsi:type="dcterms:W3CDTF">2022-05-26T09:21:28Z</dcterms:modified>
</cp:coreProperties>
</file>